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Nuni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media1.wav>
</file>

<file path=ppt/media/media2.wav>
</file>

<file path=ppt/media/media3.wav>
</file>

<file path=ppt/media/media4.wma>
</file>

<file path=ppt/media/media5.wma>
</file>

<file path=ppt/media/media6.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d4c3ab1e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d4c3ab1e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my name is Samuel Christianson and i will be covering the functional requirement of the project that is the sisyphus table. The table comes in various sizes that range from 15 inches to 48 inches, with a glass top and offer a variety of housings that use wood or metal as a material. The table that we will be using for our project is the 36 inch coffee table variant. Each table uses a swinging arm with magnets attached at both ends to move up to 2 metal balls through sand to create different patterns.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d5ecef4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d5ecef4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u="sng" dirty="0">
                <a:latin typeface="Calibri"/>
                <a:ea typeface="Calibri"/>
                <a:cs typeface="Calibri"/>
                <a:sym typeface="Calibri"/>
              </a:rPr>
              <a:t>Audio Script:</a:t>
            </a:r>
          </a:p>
          <a:p>
            <a:pPr marL="0" lvl="0" indent="0" algn="l" rtl="0">
              <a:spcBef>
                <a:spcPts val="0"/>
              </a:spcBef>
              <a:spcAft>
                <a:spcPts val="0"/>
              </a:spcAft>
              <a:buNone/>
            </a:pPr>
            <a:r>
              <a:rPr lang="en-US" sz="1100" dirty="0">
                <a:latin typeface="Calibri"/>
                <a:ea typeface="Calibri"/>
                <a:cs typeface="Calibri"/>
                <a:sym typeface="Calibri"/>
              </a:rPr>
              <a:t>Hello, my name is Sean Gordon, and I will be continuing with our project's functional requirements.</a:t>
            </a:r>
          </a:p>
          <a:p>
            <a:pPr marL="0" lvl="0" indent="0" algn="l" rtl="0">
              <a:spcBef>
                <a:spcPts val="0"/>
              </a:spcBef>
              <a:spcAft>
                <a:spcPts val="0"/>
              </a:spcAft>
              <a:buNone/>
            </a:pPr>
            <a:br>
              <a:rPr lang="en-US" sz="1100" dirty="0">
                <a:latin typeface="Calibri"/>
                <a:ea typeface="Calibri"/>
                <a:cs typeface="Calibri"/>
                <a:sym typeface="Calibri"/>
              </a:rPr>
            </a:br>
            <a:r>
              <a:rPr lang="en-US" sz="1100" dirty="0">
                <a:latin typeface="Calibri"/>
                <a:ea typeface="Calibri"/>
                <a:cs typeface="Calibri"/>
                <a:sym typeface="Calibri"/>
              </a:rPr>
              <a:t>On top of the Sisyphus table itself, we will need some form of wireless device to intelligently connect the table to our online services.  The Sisyphus table has its own wireless access point, but it can only be used by nearby devices. It also cannot be used to connect to the internet on its own, requiring an external medium to fetch the requisite coordinate files.</a:t>
            </a:r>
          </a:p>
          <a:p>
            <a:pPr marL="0" lvl="0" indent="0" algn="l" rtl="0">
              <a:spcBef>
                <a:spcPts val="0"/>
              </a:spcBef>
              <a:spcAft>
                <a:spcPts val="0"/>
              </a:spcAft>
              <a:buNone/>
            </a:pPr>
            <a:endParaRPr lang="en-US" sz="1100" dirty="0">
              <a:latin typeface="Calibri"/>
              <a:ea typeface="Calibri"/>
              <a:cs typeface="Calibri"/>
              <a:sym typeface="Calibri"/>
            </a:endParaRPr>
          </a:p>
          <a:p>
            <a:pPr marL="0" lvl="0" indent="0" algn="l" rtl="0">
              <a:spcBef>
                <a:spcPts val="0"/>
              </a:spcBef>
              <a:spcAft>
                <a:spcPts val="0"/>
              </a:spcAft>
              <a:buNone/>
            </a:pPr>
            <a:r>
              <a:rPr lang="en-US" sz="1100" dirty="0">
                <a:latin typeface="Calibri"/>
                <a:ea typeface="Calibri"/>
                <a:cs typeface="Calibri"/>
                <a:sym typeface="Calibri"/>
              </a:rPr>
              <a:t>As this device will likely be immobile, e.g., kept safely in the near vicinity or strapped to the underside of the table itself, it is not necessary for it to be small or portable. However, it cannot be so large that it distracts from the table itself.</a:t>
            </a:r>
          </a:p>
          <a:p>
            <a:pPr marL="0" lvl="0" indent="0" algn="l" rtl="0">
              <a:spcBef>
                <a:spcPts val="0"/>
              </a:spcBef>
              <a:spcAft>
                <a:spcPts val="0"/>
              </a:spcAft>
              <a:buNone/>
            </a:pPr>
            <a:endParaRPr lang="en-US" sz="1100" dirty="0">
              <a:latin typeface="Calibri"/>
              <a:ea typeface="Calibri"/>
              <a:cs typeface="Calibri"/>
              <a:sym typeface="Calibri"/>
            </a:endParaRPr>
          </a:p>
          <a:p>
            <a:pPr marL="0" lvl="0" indent="0" algn="l" rtl="0">
              <a:spcBef>
                <a:spcPts val="0"/>
              </a:spcBef>
              <a:spcAft>
                <a:spcPts val="0"/>
              </a:spcAft>
              <a:buNone/>
            </a:pPr>
            <a:r>
              <a:rPr lang="en-US" sz="1100" dirty="0">
                <a:latin typeface="Calibri"/>
                <a:ea typeface="Calibri"/>
                <a:cs typeface="Calibri"/>
                <a:sym typeface="Calibri"/>
              </a:rPr>
              <a:t>This wireless connection will come in the form of an </a:t>
            </a:r>
            <a:r>
              <a:rPr lang="en-US" sz="1100" dirty="0" err="1">
                <a:latin typeface="Calibri"/>
                <a:ea typeface="Calibri"/>
                <a:cs typeface="Calibri"/>
                <a:sym typeface="Calibri"/>
              </a:rPr>
              <a:t>arduino</a:t>
            </a:r>
            <a:r>
              <a:rPr lang="en-US" sz="1100" dirty="0">
                <a:latin typeface="Calibri"/>
                <a:ea typeface="Calibri"/>
                <a:cs typeface="Calibri"/>
                <a:sym typeface="Calibri"/>
              </a:rPr>
              <a:t> or a similar microcontroller. This will ensure any happenings on our web interfaces are sent to the table correctly, and enables long range communication with the help of the internet.</a:t>
            </a:r>
            <a:endParaRPr lang="en-US" sz="2000" dirty="0">
              <a:latin typeface="Calibri"/>
              <a:ea typeface="Calibri"/>
              <a:cs typeface="Calibri"/>
              <a:sym typeface="Calibri"/>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d64bd3d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7d64bd3d8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my name is Morgan Funk and I will be covering the functional requirement of this project that involves interaction with the consumer. </a:t>
            </a:r>
            <a:endParaRPr/>
          </a:p>
          <a:p>
            <a:pPr marL="0" lvl="0" indent="0" algn="l" rtl="0">
              <a:spcBef>
                <a:spcPts val="0"/>
              </a:spcBef>
              <a:spcAft>
                <a:spcPts val="0"/>
              </a:spcAft>
              <a:buNone/>
            </a:pPr>
            <a:endParaRPr/>
          </a:p>
          <a:p>
            <a:pPr marL="0" lvl="0" indent="0" algn="l" rtl="0">
              <a:spcBef>
                <a:spcPts val="0"/>
              </a:spcBef>
              <a:spcAft>
                <a:spcPts val="0"/>
              </a:spcAft>
              <a:buNone/>
            </a:pPr>
            <a:r>
              <a:rPr lang="en"/>
              <a:t>In order to accomplish this there will need to be an Website that will handle user input such as images or a custom design.</a:t>
            </a:r>
            <a:endParaRPr/>
          </a:p>
          <a:p>
            <a:pPr marL="0" lvl="0" indent="0" algn="l" rtl="0">
              <a:spcBef>
                <a:spcPts val="0"/>
              </a:spcBef>
              <a:spcAft>
                <a:spcPts val="0"/>
              </a:spcAft>
              <a:buNone/>
            </a:pPr>
            <a:endParaRPr/>
          </a:p>
          <a:p>
            <a:pPr marL="0" lvl="0" indent="0" algn="l" rtl="0">
              <a:spcBef>
                <a:spcPts val="0"/>
              </a:spcBef>
              <a:spcAft>
                <a:spcPts val="0"/>
              </a:spcAft>
              <a:buNone/>
            </a:pPr>
            <a:r>
              <a:rPr lang="en"/>
              <a:t>This will then be reformated and communicated to the table effectively to achieve the output of assigning the table a new path dictated by the users input.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This platform should be user friendly and be able to communicate the tables abilities and restrictions when inputing a new design or finding appropriate images to be uploaded and translated for the table to use.</a:t>
            </a:r>
            <a:endParaRPr/>
          </a:p>
          <a:p>
            <a:pPr marL="0" lvl="0" indent="0" algn="l" rtl="0">
              <a:spcBef>
                <a:spcPts val="0"/>
              </a:spcBef>
              <a:spcAft>
                <a:spcPts val="0"/>
              </a:spcAft>
              <a:buNone/>
            </a:pPr>
            <a:endParaRPr/>
          </a:p>
          <a:p>
            <a:pPr marL="0" lvl="0" indent="0" algn="l" rtl="0">
              <a:spcBef>
                <a:spcPts val="0"/>
              </a:spcBef>
              <a:spcAft>
                <a:spcPts val="0"/>
              </a:spcAft>
              <a:buNone/>
            </a:pPr>
            <a:r>
              <a:rPr lang="en"/>
              <a:t>In addition to this online platform, depending on environment and user interation, there may also be use for an application to simplify this platform down to a UI that can quickly be updated and display current designs and queued designs from the online platform.</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d7ab3ce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d7ab3ce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7d7ab3ce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7d7ab3ce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d5ecef4a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d5ecef4a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d7ab3ce69_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d7ab3ce69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ma"/><Relationship Id="rId1" Type="http://schemas.microsoft.com/office/2007/relationships/media" Target="../media/media4.wm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11708" y="681300"/>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rgbClr val="FFFF00"/>
                </a:solidFill>
              </a:rPr>
              <a:t>Cy</a:t>
            </a:r>
            <a:r>
              <a:rPr lang="en" sz="4800">
                <a:solidFill>
                  <a:srgbClr val="FF0000"/>
                </a:solidFill>
              </a:rPr>
              <a:t>Syphus</a:t>
            </a:r>
            <a:r>
              <a:rPr lang="en" sz="4800"/>
              <a:t> </a:t>
            </a:r>
            <a:endParaRPr sz="4800"/>
          </a:p>
          <a:p>
            <a:pPr marL="0" lvl="0" indent="0" algn="ctr" rtl="0">
              <a:spcBef>
                <a:spcPts val="0"/>
              </a:spcBef>
              <a:spcAft>
                <a:spcPts val="0"/>
              </a:spcAft>
              <a:buNone/>
            </a:pPr>
            <a:r>
              <a:rPr lang="en" sz="4800"/>
              <a:t>Kinetic Art Table</a:t>
            </a:r>
            <a:endParaRPr sz="4800"/>
          </a:p>
        </p:txBody>
      </p:sp>
      <p:sp>
        <p:nvSpPr>
          <p:cNvPr id="129" name="Google Shape;129;p13"/>
          <p:cNvSpPr txBox="1">
            <a:spLocks noGrp="1"/>
          </p:cNvSpPr>
          <p:nvPr>
            <p:ph type="subTitle" idx="1"/>
          </p:nvPr>
        </p:nvSpPr>
        <p:spPr>
          <a:xfrm>
            <a:off x="311700" y="25717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Requirements and Engineering Standards</a:t>
            </a:r>
            <a:endParaRPr sz="2400"/>
          </a:p>
        </p:txBody>
      </p:sp>
      <p:sp>
        <p:nvSpPr>
          <p:cNvPr id="130" name="Google Shape;130;p13"/>
          <p:cNvSpPr txBox="1">
            <a:spLocks noGrp="1"/>
          </p:cNvSpPr>
          <p:nvPr>
            <p:ph type="subTitle" idx="1"/>
          </p:nvPr>
        </p:nvSpPr>
        <p:spPr>
          <a:xfrm>
            <a:off x="311700" y="32180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000000"/>
                </a:solidFill>
              </a:rPr>
              <a:t>Sean Gordon, Morgan Funk, Aaron Lawrence, Daniel Laracuenta, William Maston, and Samuel Christianson</a:t>
            </a:r>
            <a:endParaRPr sz="2400">
              <a:solidFill>
                <a:srgbClr val="000000"/>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Tm="5000"/>
    </mc:Choice>
    <mc:Fallback>
      <p:transition spd="slow"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Functional</a:t>
            </a:r>
            <a:endParaRPr b="1"/>
          </a:p>
        </p:txBody>
      </p:sp>
      <p:sp>
        <p:nvSpPr>
          <p:cNvPr id="136" name="Google Shape;136;p14"/>
          <p:cNvSpPr txBox="1">
            <a:spLocks noGrp="1"/>
          </p:cNvSpPr>
          <p:nvPr>
            <p:ph type="body" idx="1"/>
          </p:nvPr>
        </p:nvSpPr>
        <p:spPr>
          <a:xfrm>
            <a:off x="819150" y="1646575"/>
            <a:ext cx="75057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Sisyphus Kinetic Art Table:</a:t>
            </a:r>
            <a:endParaRPr sz="1800" b="1"/>
          </a:p>
          <a:p>
            <a:pPr marL="914400" lvl="1" indent="-342900" algn="l" rtl="0">
              <a:spcBef>
                <a:spcPts val="0"/>
              </a:spcBef>
              <a:spcAft>
                <a:spcPts val="0"/>
              </a:spcAft>
              <a:buSzPts val="1800"/>
              <a:buChar char="○"/>
            </a:pPr>
            <a:r>
              <a:rPr lang="en" sz="1800"/>
              <a:t>Offers a variety of sizes ranging from 15 inches to 48 inches</a:t>
            </a:r>
            <a:endParaRPr sz="1800"/>
          </a:p>
          <a:p>
            <a:pPr marL="914400" lvl="1" indent="-342900" algn="l" rtl="0">
              <a:spcBef>
                <a:spcPts val="0"/>
              </a:spcBef>
              <a:spcAft>
                <a:spcPts val="0"/>
              </a:spcAft>
              <a:buSzPts val="1800"/>
              <a:buChar char="○"/>
            </a:pPr>
            <a:r>
              <a:rPr lang="en" sz="1800"/>
              <a:t>Swinging arm uses magnets to move a magnetic ball through sand</a:t>
            </a:r>
            <a:endParaRPr sz="1800"/>
          </a:p>
          <a:p>
            <a:pPr marL="914400" lvl="1" indent="-342900" algn="l" rtl="0">
              <a:spcBef>
                <a:spcPts val="0"/>
              </a:spcBef>
              <a:spcAft>
                <a:spcPts val="0"/>
              </a:spcAft>
              <a:buSzPts val="1800"/>
              <a:buChar char="○"/>
            </a:pPr>
            <a:r>
              <a:rPr lang="en" sz="1800"/>
              <a:t>Can use up to 2 balls to make patterns.</a:t>
            </a:r>
            <a:endParaRPr sz="1800"/>
          </a:p>
        </p:txBody>
      </p:sp>
      <p:pic>
        <p:nvPicPr>
          <p:cNvPr id="2" name="samchr_LightningTalk1">
            <a:hlinkClick r:id="" action="ppaction://media"/>
            <a:extLst>
              <a:ext uri="{FF2B5EF4-FFF2-40B4-BE49-F238E27FC236}">
                <a16:creationId xmlns:a16="http://schemas.microsoft.com/office/drawing/2014/main" id="{0237FC6C-32E8-4A04-8DCE-E5BEBAFB1A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189736"/>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0"/>
    </mc:Choice>
    <mc:Fallback>
      <p:transition spd="slow" advTm="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Functional</a:t>
            </a:r>
            <a:endParaRPr b="1"/>
          </a:p>
        </p:txBody>
      </p:sp>
      <p:sp>
        <p:nvSpPr>
          <p:cNvPr id="143" name="Google Shape;143;p15"/>
          <p:cNvSpPr txBox="1">
            <a:spLocks noGrp="1"/>
          </p:cNvSpPr>
          <p:nvPr>
            <p:ph type="body" idx="1"/>
          </p:nvPr>
        </p:nvSpPr>
        <p:spPr>
          <a:xfrm>
            <a:off x="819150" y="1646575"/>
            <a:ext cx="75057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Arduino:</a:t>
            </a:r>
            <a:r>
              <a:rPr lang="en" sz="1800"/>
              <a:t> This arduino will be used as a wireless connection from our applications on the IOT to the Sisyphus table.</a:t>
            </a:r>
            <a:endParaRPr sz="1800"/>
          </a:p>
          <a:p>
            <a:pPr marL="914400" lvl="1" indent="-342900" algn="l" rtl="0">
              <a:spcBef>
                <a:spcPts val="0"/>
              </a:spcBef>
              <a:spcAft>
                <a:spcPts val="0"/>
              </a:spcAft>
              <a:buSzPts val="1800"/>
              <a:buChar char="○"/>
            </a:pPr>
            <a:r>
              <a:rPr lang="en" sz="1800" b="1"/>
              <a:t>Size Requirement:</a:t>
            </a:r>
            <a:r>
              <a:rPr lang="en" sz="1800"/>
              <a:t> Not so large as to be distracting.</a:t>
            </a:r>
            <a:endParaRPr sz="1800"/>
          </a:p>
          <a:p>
            <a:pPr marL="914400" lvl="1" indent="-342900" algn="l" rtl="0">
              <a:lnSpc>
                <a:spcPct val="150000"/>
              </a:lnSpc>
              <a:spcBef>
                <a:spcPts val="0"/>
              </a:spcBef>
              <a:spcAft>
                <a:spcPts val="0"/>
              </a:spcAft>
              <a:buSzPts val="1800"/>
              <a:buChar char="○"/>
            </a:pPr>
            <a:r>
              <a:rPr lang="en" sz="1800"/>
              <a:t>Requires bluetooth and/or wireless connection capabilities.</a:t>
            </a:r>
            <a:endParaRPr sz="1800"/>
          </a:p>
          <a:p>
            <a:pPr marL="457200" lvl="0" indent="-342900" algn="l" rtl="0">
              <a:spcBef>
                <a:spcPts val="1000"/>
              </a:spcBef>
              <a:spcAft>
                <a:spcPts val="1600"/>
              </a:spcAft>
              <a:buSzPts val="1800"/>
              <a:buChar char="●"/>
            </a:pPr>
            <a:r>
              <a:rPr lang="en" sz="1800" b="1"/>
              <a:t>WAP: </a:t>
            </a:r>
            <a:r>
              <a:rPr lang="en" sz="1800"/>
              <a:t>There must be some form of wireless access point available to the system where the Sisyphus table is installed.</a:t>
            </a:r>
            <a:endParaRPr sz="1800"/>
          </a:p>
        </p:txBody>
      </p:sp>
      <p:pic>
        <p:nvPicPr>
          <p:cNvPr id="2" name="Sgordon4_LightningTalk1_Audio">
            <a:hlinkClick r:id="" action="ppaction://media"/>
            <a:extLst>
              <a:ext uri="{FF2B5EF4-FFF2-40B4-BE49-F238E27FC236}">
                <a16:creationId xmlns:a16="http://schemas.microsoft.com/office/drawing/2014/main" id="{3D11531B-4BC5-42F3-89FD-FA400C281A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3934"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500"/>
    </mc:Choice>
    <mc:Fallback>
      <p:transition spd="slow" advTm="48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2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6"/>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Functional</a:t>
            </a:r>
            <a:endParaRPr b="1"/>
          </a:p>
        </p:txBody>
      </p:sp>
      <p:sp>
        <p:nvSpPr>
          <p:cNvPr id="151" name="Google Shape;151;p16"/>
          <p:cNvSpPr txBox="1">
            <a:spLocks noGrp="1"/>
          </p:cNvSpPr>
          <p:nvPr>
            <p:ph type="body" idx="1"/>
          </p:nvPr>
        </p:nvSpPr>
        <p:spPr>
          <a:xfrm>
            <a:off x="819150" y="1646575"/>
            <a:ext cx="75057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Website/App:</a:t>
            </a:r>
            <a:endParaRPr sz="1800" b="1"/>
          </a:p>
          <a:p>
            <a:pPr marL="914400" lvl="1" indent="-342900" algn="l" rtl="0">
              <a:spcBef>
                <a:spcPts val="0"/>
              </a:spcBef>
              <a:spcAft>
                <a:spcPts val="0"/>
              </a:spcAft>
              <a:buSzPts val="1800"/>
              <a:buChar char="○"/>
            </a:pPr>
            <a:r>
              <a:rPr lang="en" sz="1800"/>
              <a:t>Outside website designed to interact with the table</a:t>
            </a:r>
            <a:endParaRPr sz="1800"/>
          </a:p>
          <a:p>
            <a:pPr marL="914400" lvl="1" indent="-342900" algn="l" rtl="0">
              <a:spcBef>
                <a:spcPts val="0"/>
              </a:spcBef>
              <a:spcAft>
                <a:spcPts val="0"/>
              </a:spcAft>
              <a:buSzPts val="1800"/>
              <a:buChar char="○"/>
            </a:pPr>
            <a:r>
              <a:rPr lang="en" sz="1800"/>
              <a:t>Interaction through uploading image files in appropriate format to be translated to the table</a:t>
            </a:r>
            <a:endParaRPr sz="1800"/>
          </a:p>
          <a:p>
            <a:pPr marL="914400" lvl="1" indent="-342900" algn="l" rtl="0">
              <a:spcBef>
                <a:spcPts val="0"/>
              </a:spcBef>
              <a:spcAft>
                <a:spcPts val="0"/>
              </a:spcAft>
              <a:buSzPts val="1800"/>
              <a:buChar char="○"/>
            </a:pPr>
            <a:r>
              <a:rPr lang="en" sz="1800"/>
              <a:t>Application must be a flexible platform to simplify interaction between the table and user </a:t>
            </a:r>
            <a:endParaRPr sz="1800"/>
          </a:p>
        </p:txBody>
      </p:sp>
      <p:pic>
        <p:nvPicPr>
          <p:cNvPr id="2" name="MnmfunkLightningtalk1">
            <a:hlinkClick r:id="" action="ppaction://media"/>
            <a:extLst>
              <a:ext uri="{FF2B5EF4-FFF2-40B4-BE49-F238E27FC236}">
                <a16:creationId xmlns:a16="http://schemas.microsoft.com/office/drawing/2014/main" id="{BBF28027-4F10-48FC-BE4F-26B29C53A7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000"/>
    </mc:Choice>
    <mc:Fallback>
      <p:transition spd="slow" advTm="4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3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Environmental</a:t>
            </a:r>
            <a:endParaRPr b="1"/>
          </a:p>
          <a:p>
            <a:pPr marL="0" lvl="0" indent="0" algn="l" rtl="0">
              <a:spcBef>
                <a:spcPts val="0"/>
              </a:spcBef>
              <a:spcAft>
                <a:spcPts val="0"/>
              </a:spcAft>
              <a:buNone/>
            </a:pPr>
            <a:endParaRPr/>
          </a:p>
        </p:txBody>
      </p:sp>
      <p:sp>
        <p:nvSpPr>
          <p:cNvPr id="158" name="Google Shape;158;p17"/>
          <p:cNvSpPr txBox="1">
            <a:spLocks noGrp="1"/>
          </p:cNvSpPr>
          <p:nvPr>
            <p:ph type="body" idx="1"/>
          </p:nvPr>
        </p:nvSpPr>
        <p:spPr>
          <a:xfrm>
            <a:off x="819150" y="1386650"/>
            <a:ext cx="7505700" cy="2638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a:t>Active user interaction:</a:t>
            </a:r>
            <a:endParaRPr sz="1400" b="1"/>
          </a:p>
          <a:p>
            <a:pPr marL="914400" lvl="1" indent="-317500" algn="l" rtl="0">
              <a:spcBef>
                <a:spcPts val="0"/>
              </a:spcBef>
              <a:spcAft>
                <a:spcPts val="0"/>
              </a:spcAft>
              <a:buSzPts val="1400"/>
              <a:buChar char="○"/>
            </a:pPr>
            <a:r>
              <a:rPr lang="en" sz="1400"/>
              <a:t>The table will have multiple different ways for users to interact with it, These could be but are not limited to :</a:t>
            </a:r>
            <a:endParaRPr sz="1400"/>
          </a:p>
          <a:p>
            <a:pPr marL="1371600" lvl="2" indent="-317500" algn="l" rtl="0">
              <a:spcBef>
                <a:spcPts val="0"/>
              </a:spcBef>
              <a:spcAft>
                <a:spcPts val="0"/>
              </a:spcAft>
              <a:buSzPts val="1400"/>
              <a:buChar char="■"/>
            </a:pPr>
            <a:r>
              <a:rPr lang="en" sz="1400"/>
              <a:t>Pattern synthesis from mp3 files.</a:t>
            </a:r>
            <a:endParaRPr sz="1400"/>
          </a:p>
          <a:p>
            <a:pPr marL="1371600" lvl="2" indent="-317500" algn="l" rtl="0">
              <a:spcBef>
                <a:spcPts val="0"/>
              </a:spcBef>
              <a:spcAft>
                <a:spcPts val="0"/>
              </a:spcAft>
              <a:buSzPts val="1400"/>
              <a:buChar char="■"/>
            </a:pPr>
            <a:r>
              <a:rPr lang="en" sz="1400"/>
              <a:t>User drawing.</a:t>
            </a:r>
            <a:endParaRPr sz="1400"/>
          </a:p>
          <a:p>
            <a:pPr marL="1371600" lvl="2" indent="-317500" algn="l" rtl="0">
              <a:spcBef>
                <a:spcPts val="0"/>
              </a:spcBef>
              <a:spcAft>
                <a:spcPts val="0"/>
              </a:spcAft>
              <a:buSzPts val="1400"/>
              <a:buChar char="■"/>
            </a:pPr>
            <a:r>
              <a:rPr lang="en" sz="1400"/>
              <a:t>Pattern selection</a:t>
            </a:r>
            <a:endParaRPr sz="1400"/>
          </a:p>
          <a:p>
            <a:pPr marL="1371600" lvl="2" indent="-317500" algn="l" rtl="0">
              <a:spcBef>
                <a:spcPts val="0"/>
              </a:spcBef>
              <a:spcAft>
                <a:spcPts val="0"/>
              </a:spcAft>
              <a:buSzPts val="1400"/>
              <a:buChar char="■"/>
            </a:pPr>
            <a:r>
              <a:rPr lang="en" sz="1400"/>
              <a:t>Image drawing</a:t>
            </a:r>
            <a:endParaRPr sz="1400"/>
          </a:p>
          <a:p>
            <a:pPr marL="457200" lvl="0" indent="-317500" algn="l" rtl="0">
              <a:spcBef>
                <a:spcPts val="0"/>
              </a:spcBef>
              <a:spcAft>
                <a:spcPts val="0"/>
              </a:spcAft>
              <a:buSzPts val="1400"/>
              <a:buChar char="●"/>
            </a:pPr>
            <a:r>
              <a:rPr lang="en" sz="1400" b="1"/>
              <a:t>Inactive data processing:</a:t>
            </a:r>
            <a:endParaRPr sz="1400" b="1"/>
          </a:p>
          <a:p>
            <a:pPr marL="914400" lvl="1" indent="-317500" algn="l" rtl="0">
              <a:spcBef>
                <a:spcPts val="0"/>
              </a:spcBef>
              <a:spcAft>
                <a:spcPts val="0"/>
              </a:spcAft>
              <a:buSzPts val="1400"/>
              <a:buChar char="○"/>
            </a:pPr>
            <a:r>
              <a:rPr lang="en" sz="1400"/>
              <a:t>This will be the table processing its surroundings when not in use, this can take the form of</a:t>
            </a:r>
            <a:endParaRPr sz="1400"/>
          </a:p>
          <a:p>
            <a:pPr marL="1371600" lvl="2" indent="-317500" algn="l" rtl="0">
              <a:spcBef>
                <a:spcPts val="0"/>
              </a:spcBef>
              <a:spcAft>
                <a:spcPts val="0"/>
              </a:spcAft>
              <a:buSzPts val="1400"/>
              <a:buChar char="■"/>
            </a:pPr>
            <a:r>
              <a:rPr lang="en" sz="1400"/>
              <a:t>Video frame drawing</a:t>
            </a:r>
            <a:endParaRPr sz="1400"/>
          </a:p>
          <a:p>
            <a:pPr marL="1371600" lvl="2" indent="-317500" algn="l" rtl="0">
              <a:spcBef>
                <a:spcPts val="0"/>
              </a:spcBef>
              <a:spcAft>
                <a:spcPts val="0"/>
              </a:spcAft>
              <a:buSzPts val="1400"/>
              <a:buChar char="■"/>
            </a:pPr>
            <a:r>
              <a:rPr lang="en" sz="1400"/>
              <a:t>Ambient  sound visualization</a:t>
            </a:r>
            <a:endParaRPr sz="1400"/>
          </a:p>
          <a:p>
            <a:pPr marL="1371600" lvl="2" indent="-317500" algn="l" rtl="0">
              <a:spcBef>
                <a:spcPts val="0"/>
              </a:spcBef>
              <a:spcAft>
                <a:spcPts val="0"/>
              </a:spcAft>
              <a:buSzPts val="1400"/>
              <a:buChar char="■"/>
            </a:pPr>
            <a:r>
              <a:rPr lang="en" sz="1400"/>
              <a:t>Drawing of preset patterns</a:t>
            </a:r>
            <a:endParaRPr sz="1400"/>
          </a:p>
          <a:p>
            <a:pPr marL="1371600" lvl="0" indent="0" algn="l" rtl="0">
              <a:spcBef>
                <a:spcPts val="1600"/>
              </a:spcBef>
              <a:spcAft>
                <a:spcPts val="1600"/>
              </a:spcAft>
              <a:buNone/>
            </a:pPr>
            <a:endParaRPr sz="1400"/>
          </a:p>
        </p:txBody>
      </p:sp>
      <p:pic>
        <p:nvPicPr>
          <p:cNvPr id="3" name="491 Lightning talk1">
            <a:hlinkClick r:id="" action="ppaction://media"/>
            <a:extLst>
              <a:ext uri="{FF2B5EF4-FFF2-40B4-BE49-F238E27FC236}">
                <a16:creationId xmlns:a16="http://schemas.microsoft.com/office/drawing/2014/main" id="{6EB1E620-689A-4BA6-89BE-405506CB71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000"/>
    </mc:Choice>
    <mc:Fallback>
      <p:transition spd="slow" advTm="3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819150" y="719225"/>
            <a:ext cx="7505700" cy="61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Environmental</a:t>
            </a:r>
            <a:endParaRPr b="1"/>
          </a:p>
        </p:txBody>
      </p:sp>
      <p:sp>
        <p:nvSpPr>
          <p:cNvPr id="165" name="Google Shape;165;p18"/>
          <p:cNvSpPr txBox="1">
            <a:spLocks noGrp="1"/>
          </p:cNvSpPr>
          <p:nvPr>
            <p:ph type="body" idx="1"/>
          </p:nvPr>
        </p:nvSpPr>
        <p:spPr>
          <a:xfrm>
            <a:off x="819150" y="1267500"/>
            <a:ext cx="7505700" cy="2608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a:t>Physical Locations:</a:t>
            </a:r>
            <a:endParaRPr sz="1400" b="1"/>
          </a:p>
          <a:p>
            <a:pPr marL="914400" lvl="1" indent="-317500" algn="l" rtl="0">
              <a:spcBef>
                <a:spcPts val="0"/>
              </a:spcBef>
              <a:spcAft>
                <a:spcPts val="0"/>
              </a:spcAft>
              <a:buSzPts val="1400"/>
              <a:buChar char="○"/>
            </a:pPr>
            <a:r>
              <a:rPr lang="en" sz="1400"/>
              <a:t>Parks Library</a:t>
            </a:r>
            <a:endParaRPr sz="1400"/>
          </a:p>
          <a:p>
            <a:pPr marL="1371600" lvl="2" indent="-317500" algn="l" rtl="0">
              <a:spcBef>
                <a:spcPts val="0"/>
              </a:spcBef>
              <a:spcAft>
                <a:spcPts val="0"/>
              </a:spcAft>
              <a:buSzPts val="1400"/>
              <a:buChar char="■"/>
            </a:pPr>
            <a:r>
              <a:rPr lang="en" sz="1400"/>
              <a:t>First Floor - The whole first floor of Parks library holds many spots that have a good amount of foot traffic. These areas of foot traffic also possess a good amount of aesthetic value which will help blend our table with its surroundings.</a:t>
            </a:r>
            <a:endParaRPr sz="1400"/>
          </a:p>
          <a:p>
            <a:pPr marL="914400" lvl="1" indent="-317500" algn="l" rtl="0">
              <a:spcBef>
                <a:spcPts val="0"/>
              </a:spcBef>
              <a:spcAft>
                <a:spcPts val="0"/>
              </a:spcAft>
              <a:buSzPts val="1400"/>
              <a:buChar char="○"/>
            </a:pPr>
            <a:r>
              <a:rPr lang="en" sz="1400"/>
              <a:t>Coover</a:t>
            </a:r>
            <a:endParaRPr sz="1400"/>
          </a:p>
          <a:p>
            <a:pPr marL="1371600" lvl="2" indent="-317500" algn="l" rtl="0">
              <a:spcBef>
                <a:spcPts val="0"/>
              </a:spcBef>
              <a:spcAft>
                <a:spcPts val="0"/>
              </a:spcAft>
              <a:buSzPts val="1400"/>
              <a:buChar char="■"/>
            </a:pPr>
            <a:r>
              <a:rPr lang="en" sz="1400"/>
              <a:t>TLA - This vast area in which students from all backgrounds related to computers holds as a grand location to put our table. Having it on display alongside other senior design projects that have been done will add to the display of the potential that ISU students have towards fleshing out their ideas in this final push for a project class.</a:t>
            </a:r>
            <a:endParaRPr sz="1400"/>
          </a:p>
          <a:p>
            <a:pPr marL="914400" lvl="1" indent="-317500" algn="l" rtl="0">
              <a:spcBef>
                <a:spcPts val="0"/>
              </a:spcBef>
              <a:spcAft>
                <a:spcPts val="0"/>
              </a:spcAft>
              <a:buSzPts val="1400"/>
              <a:buChar char="○"/>
            </a:pPr>
            <a:r>
              <a:rPr lang="en" sz="1400"/>
              <a:t>Art Installation</a:t>
            </a:r>
            <a:endParaRPr sz="1400"/>
          </a:p>
          <a:p>
            <a:pPr marL="1371600" lvl="2" indent="-317500" algn="l" rtl="0">
              <a:spcBef>
                <a:spcPts val="0"/>
              </a:spcBef>
              <a:spcAft>
                <a:spcPts val="0"/>
              </a:spcAft>
              <a:buSzPts val="1400"/>
              <a:buChar char="■"/>
            </a:pPr>
            <a:r>
              <a:rPr lang="en" sz="1400"/>
              <a:t>We might have the opportunity to have our project displayed in the manufacturer's hometown.</a:t>
            </a:r>
            <a:endParaRPr sz="1400"/>
          </a:p>
        </p:txBody>
      </p:sp>
      <p:pic>
        <p:nvPicPr>
          <p:cNvPr id="2" name="Use this one">
            <a:hlinkClick r:id="" action="ppaction://media"/>
            <a:extLst>
              <a:ext uri="{FF2B5EF4-FFF2-40B4-BE49-F238E27FC236}">
                <a16:creationId xmlns:a16="http://schemas.microsoft.com/office/drawing/2014/main" id="{28B8C150-125D-466B-91BF-6ED3E8B79B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0639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000"/>
    </mc:Choice>
    <mc:Fallback>
      <p:transition spd="slow" advTm="5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819150" y="845600"/>
            <a:ext cx="75057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Requirements - Economic</a:t>
            </a:r>
            <a:endParaRPr b="1"/>
          </a:p>
        </p:txBody>
      </p:sp>
      <p:sp>
        <p:nvSpPr>
          <p:cNvPr id="172" name="Google Shape;172;p19"/>
          <p:cNvSpPr txBox="1">
            <a:spLocks noGrp="1"/>
          </p:cNvSpPr>
          <p:nvPr>
            <p:ph type="body" idx="1"/>
          </p:nvPr>
        </p:nvSpPr>
        <p:spPr>
          <a:xfrm>
            <a:off x="819150" y="1646575"/>
            <a:ext cx="7505700" cy="2792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Budget:</a:t>
            </a:r>
            <a:endParaRPr sz="1800" b="1"/>
          </a:p>
          <a:p>
            <a:pPr marL="914400" lvl="1" indent="-342900" algn="l" rtl="0">
              <a:spcBef>
                <a:spcPts val="0"/>
              </a:spcBef>
              <a:spcAft>
                <a:spcPts val="0"/>
              </a:spcAft>
              <a:buSzPts val="1800"/>
              <a:buChar char="○"/>
            </a:pPr>
            <a:r>
              <a:rPr lang="en" sz="1800"/>
              <a:t>Video Streaming Camera ~$40</a:t>
            </a:r>
            <a:endParaRPr sz="1800"/>
          </a:p>
          <a:p>
            <a:pPr marL="914400" lvl="1" indent="-342900" algn="l" rtl="0">
              <a:spcBef>
                <a:spcPts val="0"/>
              </a:spcBef>
              <a:spcAft>
                <a:spcPts val="0"/>
              </a:spcAft>
              <a:buSzPts val="1800"/>
              <a:buChar char="○"/>
            </a:pPr>
            <a:r>
              <a:rPr lang="en" sz="1800"/>
              <a:t>Arduino (microcontroller) ~$20</a:t>
            </a:r>
            <a:endParaRPr sz="1800"/>
          </a:p>
          <a:p>
            <a:pPr marL="914400" lvl="1" indent="-342900" algn="l" rtl="0">
              <a:spcBef>
                <a:spcPts val="0"/>
              </a:spcBef>
              <a:spcAft>
                <a:spcPts val="0"/>
              </a:spcAft>
              <a:buSzPts val="1800"/>
              <a:buChar char="○"/>
            </a:pPr>
            <a:r>
              <a:rPr lang="en" sz="1800"/>
              <a:t>Website Server</a:t>
            </a:r>
            <a:endParaRPr sz="1800"/>
          </a:p>
          <a:p>
            <a:pPr marL="1371600" lvl="2" indent="-342900" algn="l" rtl="0">
              <a:spcBef>
                <a:spcPts val="0"/>
              </a:spcBef>
              <a:spcAft>
                <a:spcPts val="0"/>
              </a:spcAft>
              <a:buSzPts val="1800"/>
              <a:buChar char="■"/>
            </a:pPr>
            <a:r>
              <a:rPr lang="en" sz="1800"/>
              <a:t>Can be run off of a students home desktop</a:t>
            </a:r>
            <a:endParaRPr sz="1800"/>
          </a:p>
          <a:p>
            <a:pPr marL="914400" lvl="1" indent="-342900" algn="l" rtl="0">
              <a:spcBef>
                <a:spcPts val="0"/>
              </a:spcBef>
              <a:spcAft>
                <a:spcPts val="0"/>
              </a:spcAft>
              <a:buSzPts val="1800"/>
              <a:buChar char="○"/>
            </a:pPr>
            <a:r>
              <a:rPr lang="en" sz="1800"/>
              <a:t>Kinetic Art Table</a:t>
            </a:r>
            <a:endParaRPr sz="1800"/>
          </a:p>
          <a:p>
            <a:pPr marL="1371600" lvl="2" indent="-342900" algn="l" rtl="0">
              <a:spcBef>
                <a:spcPts val="0"/>
              </a:spcBef>
              <a:spcAft>
                <a:spcPts val="0"/>
              </a:spcAft>
              <a:buSzPts val="1800"/>
              <a:buChar char="■"/>
            </a:pPr>
            <a:r>
              <a:rPr lang="en" sz="1800"/>
              <a:t>Provided by the University</a:t>
            </a:r>
            <a:endParaRPr sz="1800"/>
          </a:p>
        </p:txBody>
      </p:sp>
      <p:pic>
        <p:nvPicPr>
          <p:cNvPr id="2" name="William Maston Lightning Talk">
            <a:hlinkClick r:id="" action="ppaction://media"/>
            <a:extLst>
              <a:ext uri="{FF2B5EF4-FFF2-40B4-BE49-F238E27FC236}">
                <a16:creationId xmlns:a16="http://schemas.microsoft.com/office/drawing/2014/main" id="{ADC3EB0D-B350-4408-9095-CDD2F93414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9550" y="23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9000"/>
    </mc:Choice>
    <mc:Fallback>
      <p:transition spd="slow" advTm="7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2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Engineering Standards - Documentation</a:t>
            </a:r>
            <a:endParaRPr b="1"/>
          </a:p>
        </p:txBody>
      </p:sp>
      <p:sp>
        <p:nvSpPr>
          <p:cNvPr id="179" name="Google Shape;179;p20"/>
          <p:cNvSpPr txBox="1">
            <a:spLocks noGrp="1"/>
          </p:cNvSpPr>
          <p:nvPr>
            <p:ph type="body" idx="1"/>
          </p:nvPr>
        </p:nvSpPr>
        <p:spPr>
          <a:xfrm>
            <a:off x="819150" y="1669100"/>
            <a:ext cx="7505700" cy="2448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Circuits:</a:t>
            </a:r>
            <a:endParaRPr sz="1800" b="1"/>
          </a:p>
          <a:p>
            <a:pPr marL="914400" lvl="1" indent="-342900" algn="l" rtl="0">
              <a:spcBef>
                <a:spcPts val="0"/>
              </a:spcBef>
              <a:spcAft>
                <a:spcPts val="0"/>
              </a:spcAft>
              <a:buSzPts val="1800"/>
              <a:buChar char="○"/>
            </a:pPr>
            <a:r>
              <a:rPr lang="en" sz="1800"/>
              <a:t>Arduino board</a:t>
            </a:r>
            <a:endParaRPr sz="1800"/>
          </a:p>
          <a:p>
            <a:pPr marL="914400" lvl="1" indent="-342900" algn="l" rtl="0">
              <a:spcBef>
                <a:spcPts val="0"/>
              </a:spcBef>
              <a:spcAft>
                <a:spcPts val="0"/>
              </a:spcAft>
              <a:buSzPts val="1800"/>
              <a:buChar char="○"/>
            </a:pPr>
            <a:r>
              <a:rPr lang="en" sz="1800"/>
              <a:t>Parts List/Additional Table hardware layout</a:t>
            </a:r>
            <a:endParaRPr sz="1800"/>
          </a:p>
          <a:p>
            <a:pPr marL="457200" lvl="0" indent="-342900" algn="l" rtl="0">
              <a:spcBef>
                <a:spcPts val="0"/>
              </a:spcBef>
              <a:spcAft>
                <a:spcPts val="0"/>
              </a:spcAft>
              <a:buSzPts val="1800"/>
              <a:buChar char="●"/>
            </a:pPr>
            <a:r>
              <a:rPr lang="en" sz="1800" b="1"/>
              <a:t>Software:</a:t>
            </a:r>
            <a:endParaRPr sz="1800" b="1"/>
          </a:p>
          <a:p>
            <a:pPr marL="914400" lvl="1" indent="-342900" algn="l" rtl="0">
              <a:spcBef>
                <a:spcPts val="0"/>
              </a:spcBef>
              <a:spcAft>
                <a:spcPts val="0"/>
              </a:spcAft>
              <a:buSzPts val="1800"/>
              <a:buChar char="○"/>
            </a:pPr>
            <a:r>
              <a:rPr lang="en" sz="1800"/>
              <a:t>Source code</a:t>
            </a:r>
            <a:endParaRPr sz="1800"/>
          </a:p>
          <a:p>
            <a:pPr marL="914400" lvl="1" indent="-342900" algn="l" rtl="0">
              <a:spcBef>
                <a:spcPts val="0"/>
              </a:spcBef>
              <a:spcAft>
                <a:spcPts val="0"/>
              </a:spcAft>
              <a:buSzPts val="1800"/>
              <a:buChar char="○"/>
            </a:pPr>
            <a:r>
              <a:rPr lang="en" sz="1800"/>
              <a:t>Documentation</a:t>
            </a:r>
            <a:endParaRPr sz="1800"/>
          </a:p>
          <a:p>
            <a:pPr marL="914400" lvl="1" indent="-342900" algn="l" rtl="0">
              <a:spcBef>
                <a:spcPts val="0"/>
              </a:spcBef>
              <a:spcAft>
                <a:spcPts val="0"/>
              </a:spcAft>
              <a:buSzPts val="1800"/>
              <a:buChar char="○"/>
            </a:pPr>
            <a:r>
              <a:rPr lang="en" sz="1800"/>
              <a:t>Ease of access and communication</a:t>
            </a:r>
            <a:endParaRPr sz="1800"/>
          </a:p>
          <a:p>
            <a:pPr marL="914400" lvl="1" indent="-342900" algn="l" rtl="0">
              <a:spcBef>
                <a:spcPts val="0"/>
              </a:spcBef>
              <a:spcAft>
                <a:spcPts val="0"/>
              </a:spcAft>
              <a:buSzPts val="1800"/>
              <a:buChar char="○"/>
            </a:pPr>
            <a:r>
              <a:rPr lang="en" sz="1800"/>
              <a:t>Simplification of UI for ease of public use</a:t>
            </a:r>
            <a:endParaRPr sz="1800"/>
          </a:p>
          <a:p>
            <a:pPr marL="0" lvl="0" indent="0" algn="l" rtl="0">
              <a:spcBef>
                <a:spcPts val="1600"/>
              </a:spcBef>
              <a:spcAft>
                <a:spcPts val="1600"/>
              </a:spcAft>
              <a:buNone/>
            </a:pPr>
            <a:endParaRPr sz="1800"/>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738</Words>
  <Application>Microsoft Office PowerPoint</Application>
  <PresentationFormat>On-screen Show (16:9)</PresentationFormat>
  <Paragraphs>74</Paragraphs>
  <Slides>8</Slides>
  <Notes>8</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Nunito</vt:lpstr>
      <vt:lpstr>Arial</vt:lpstr>
      <vt:lpstr>Shift</vt:lpstr>
      <vt:lpstr>CySyphus  Kinetic Art Table</vt:lpstr>
      <vt:lpstr>Requirements - Functional</vt:lpstr>
      <vt:lpstr>Requirements - Functional</vt:lpstr>
      <vt:lpstr>Requirements - Functional</vt:lpstr>
      <vt:lpstr>Requirements - Environmental </vt:lpstr>
      <vt:lpstr>Requirements - Environmental</vt:lpstr>
      <vt:lpstr>Requirements - Economic</vt:lpstr>
      <vt:lpstr>Engineering Standards - Documentation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CySyphus  Kinetic Art Table</dc:title>
  <cp:lastModifiedBy>Gordon, Sean R</cp:lastModifiedBy>
  <cp:revision>3</cp:revision>
  <dcterms:modified xsi:type="dcterms:W3CDTF">2020-02-10T22:42:24Z</dcterms:modified>
</cp:coreProperties>
</file>